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1" r:id="rId4"/>
    <p:sldMasterId id="2147483893" r:id="rId5"/>
    <p:sldMasterId id="2147483901" r:id="rId6"/>
  </p:sldMasterIdLst>
  <p:notesMasterIdLst>
    <p:notesMasterId r:id="rId22"/>
  </p:notesMasterIdLst>
  <p:sldIdLst>
    <p:sldId id="274" r:id="rId7"/>
    <p:sldId id="275" r:id="rId8"/>
    <p:sldId id="257" r:id="rId9"/>
    <p:sldId id="272" r:id="rId10"/>
    <p:sldId id="277" r:id="rId11"/>
    <p:sldId id="261" r:id="rId12"/>
    <p:sldId id="278" r:id="rId13"/>
    <p:sldId id="276" r:id="rId14"/>
    <p:sldId id="263" r:id="rId15"/>
    <p:sldId id="279" r:id="rId16"/>
    <p:sldId id="265" r:id="rId17"/>
    <p:sldId id="266" r:id="rId18"/>
    <p:sldId id="267" r:id="rId19"/>
    <p:sldId id="268" r:id="rId20"/>
    <p:sldId id="269" r:id="rId21"/>
  </p:sldIdLst>
  <p:sldSz cx="12192000" cy="6858000"/>
  <p:notesSz cx="6858000" cy="13144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4" autoAdjust="0"/>
    <p:restoredTop sz="94660"/>
  </p:normalViewPr>
  <p:slideViewPr>
    <p:cSldViewPr snapToGrid="0">
      <p:cViewPr>
        <p:scale>
          <a:sx n="66" d="100"/>
          <a:sy n="66" d="100"/>
        </p:scale>
        <p:origin x="1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A0CC9-F686-4581-8B8F-8BB7C3B83231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780B08-85EC-4C09-A301-2E32962CF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83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Welcome to the</a:t>
            </a:r>
            <a:r>
              <a:rPr lang="en-US" baseline="0"/>
              <a:t> Columbus City Schools Introduction to the Virtual Enrollment Process.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0B08-85EC-4C09-A301-2E32962CF3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41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ffectLst/>
                <a:latin typeface="Arial"/>
                <a:ea typeface="Calibri" panose="020F0502020204030204" pitchFamily="34" charset="0"/>
                <a:cs typeface="Arial"/>
              </a:rPr>
              <a:t>You will receive an email </a:t>
            </a:r>
            <a:r>
              <a:rPr lang="en-US" sz="1200" dirty="0" smtClean="0">
                <a:effectLst/>
                <a:latin typeface="Arial"/>
                <a:ea typeface="Calibri" panose="020F0502020204030204" pitchFamily="34" charset="0"/>
                <a:cs typeface="Arial"/>
              </a:rPr>
              <a:t>before </a:t>
            </a:r>
            <a:r>
              <a:rPr lang="en-US" sz="1200" dirty="0">
                <a:effectLst/>
                <a:latin typeface="Arial"/>
                <a:ea typeface="Calibri" panose="020F0502020204030204" pitchFamily="34" charset="0"/>
                <a:cs typeface="Arial"/>
              </a:rPr>
              <a:t>your appointment with a link</a:t>
            </a:r>
            <a:r>
              <a:rPr lang="en-US" sz="1200" baseline="0" dirty="0">
                <a:effectLst/>
                <a:latin typeface="Arial"/>
                <a:ea typeface="Calibri" panose="020F0502020204030204" pitchFamily="34" charset="0"/>
                <a:cs typeface="Arial"/>
              </a:rPr>
              <a:t> to join the meeting virtually.</a:t>
            </a:r>
            <a:r>
              <a:rPr lang="en-US" dirty="0">
                <a:latin typeface="Arial"/>
                <a:ea typeface="Calibri" panose="020F0502020204030204" pitchFamily="34" charset="0"/>
                <a:cs typeface="Arial"/>
              </a:rPr>
              <a:t> </a:t>
            </a:r>
            <a:r>
              <a:rPr lang="en-US" sz="1200" baseline="0" dirty="0">
                <a:effectLst/>
                <a:latin typeface="Arial"/>
                <a:ea typeface="Calibri" panose="020F0502020204030204" pitchFamily="34" charset="0"/>
                <a:cs typeface="Arial"/>
              </a:rPr>
              <a:t> The email may also request additional documentation</a:t>
            </a:r>
            <a:r>
              <a:rPr lang="en-US" dirty="0">
                <a:latin typeface="Arial"/>
                <a:ea typeface="Calibri" panose="020F0502020204030204" pitchFamily="34" charset="0"/>
                <a:cs typeface="Arial"/>
              </a:rPr>
              <a:t> be sent prior to your meeting.</a:t>
            </a:r>
            <a:endParaRPr lang="en-US" dirty="0">
              <a:latin typeface="Arial"/>
              <a:cs typeface="Arial"/>
            </a:endParaRPr>
          </a:p>
          <a:p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the time</a:t>
            </a:r>
            <a:r>
              <a:rPr lang="en-US" sz="1200" baseline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your scheduled enrollment appointment, log in to your virtual meeting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0B08-85EC-4C09-A301-2E32962CF3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555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system will ask you to </a:t>
            </a:r>
            <a:r>
              <a:rPr lang="en-US"/>
              <a:t>join with video </a:t>
            </a:r>
            <a:endParaRPr lang="en-US" b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0B08-85EC-4C09-A301-2E32962CF3F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27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then it will ask you to join with audio.   </a:t>
            </a:r>
            <a:endParaRPr lang="en-US" b="0" i="0">
              <a:effectLst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0B08-85EC-4C09-A301-2E32962CF3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79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may be placed in a virtual waiting room if you join early or while the Enrollment Specialist finishes with their previous customer.  The Enrollment Specialist will then admit you to the appointment.  </a:t>
            </a:r>
            <a:endParaRPr lang="en-US" b="0" i="0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0B08-85EC-4C09-A301-2E32962CF3F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965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 the virtual enrollment meeting, the enrollment specialist will:</a:t>
            </a:r>
          </a:p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the submitted Online Registration with parent/guardian</a:t>
            </a:r>
          </a:p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Verify the required enrollment documents </a:t>
            </a:r>
          </a:p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Thoroughly discuss Columbus City Schools enrollment processes</a:t>
            </a:r>
          </a:p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Enroll the student(s) into a Columbus City School.</a:t>
            </a:r>
          </a:p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 any additional questions the parent/guardian may have.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0B08-85EC-4C09-A301-2E32962CF3F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3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ctr"/>
            <a:r>
              <a:rPr lang="en-US" sz="1200" b="1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WHAT IS A VIRTUAL ENROLLMENT APPOINTMENT?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200" dirty="0">
                <a:solidFill>
                  <a:srgbClr val="222222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The Columbus City Schools virtual </a:t>
            </a:r>
            <a:r>
              <a:rPr lang="en-US" sz="1200" dirty="0">
                <a:solidFill>
                  <a:srgbClr val="222222"/>
                </a:solidFill>
                <a:latin typeface="Arial"/>
                <a:ea typeface="Times New Roman" panose="02020603050405020304" pitchFamily="18" charset="0"/>
                <a:cs typeface="Arial"/>
              </a:rPr>
              <a:t>enrollment appointment</a:t>
            </a:r>
            <a:r>
              <a:rPr lang="en-US" sz="1200" dirty="0">
                <a:solidFill>
                  <a:srgbClr val="222222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</a:t>
            </a:r>
            <a:r>
              <a:rPr lang="en-US" sz="1200" dirty="0">
                <a:solidFill>
                  <a:srgbClr val="222222"/>
                </a:solidFill>
                <a:latin typeface="Arial"/>
                <a:ea typeface="Times New Roman" panose="02020603050405020304" pitchFamily="18" charset="0"/>
                <a:cs typeface="Arial"/>
              </a:rPr>
              <a:t>allows</a:t>
            </a:r>
            <a:r>
              <a:rPr lang="en-US" sz="1200" dirty="0">
                <a:solidFill>
                  <a:srgbClr val="222222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Columbus City Schools staff and families</a:t>
            </a:r>
            <a:r>
              <a:rPr lang="en-US" sz="1200" dirty="0">
                <a:solidFill>
                  <a:srgbClr val="222222"/>
                </a:solidFill>
                <a:latin typeface="Arial"/>
                <a:ea typeface="Times New Roman" panose="02020603050405020304" pitchFamily="18" charset="0"/>
                <a:cs typeface="Arial"/>
              </a:rPr>
              <a:t>, </a:t>
            </a:r>
            <a:r>
              <a:rPr lang="en-US" sz="1200" dirty="0">
                <a:solidFill>
                  <a:srgbClr val="222222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regardless of their location, to use </a:t>
            </a:r>
            <a:r>
              <a:rPr lang="en-US" sz="1200" dirty="0">
                <a:solidFill>
                  <a:srgbClr val="222222"/>
                </a:solidFill>
                <a:latin typeface="Arial"/>
                <a:ea typeface="Times New Roman" panose="02020603050405020304" pitchFamily="18" charset="0"/>
                <a:cs typeface="Arial"/>
              </a:rPr>
              <a:t>technology</a:t>
            </a:r>
            <a:r>
              <a:rPr lang="en-US" sz="1200" dirty="0">
                <a:solidFill>
                  <a:srgbClr val="222222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to </a:t>
            </a:r>
            <a:r>
              <a:rPr lang="en-US" sz="1200" dirty="0">
                <a:solidFill>
                  <a:srgbClr val="222222"/>
                </a:solidFill>
                <a:latin typeface="Arial"/>
                <a:ea typeface="Times New Roman" panose="02020603050405020304" pitchFamily="18" charset="0"/>
                <a:cs typeface="Arial"/>
              </a:rPr>
              <a:t>connect </a:t>
            </a:r>
            <a:r>
              <a:rPr lang="en-US" sz="1200" dirty="0">
                <a:solidFill>
                  <a:srgbClr val="222222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online</a:t>
            </a:r>
            <a:r>
              <a:rPr lang="en-US" sz="1200" dirty="0">
                <a:solidFill>
                  <a:srgbClr val="222222"/>
                </a:solidFill>
                <a:latin typeface="Arial"/>
                <a:ea typeface="Times New Roman" panose="02020603050405020304" pitchFamily="18" charset="0"/>
                <a:cs typeface="Arial"/>
              </a:rPr>
              <a:t>,</a:t>
            </a:r>
            <a:r>
              <a:rPr lang="en-US" sz="1200" dirty="0">
                <a:solidFill>
                  <a:srgbClr val="222222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</a:t>
            </a:r>
            <a:r>
              <a:rPr lang="en-US" sz="1200" dirty="0">
                <a:solidFill>
                  <a:srgbClr val="222222"/>
                </a:solidFill>
                <a:latin typeface="Arial"/>
                <a:cs typeface="Arial"/>
              </a:rPr>
              <a:t>with </a:t>
            </a:r>
            <a:r>
              <a:rPr lang="en-US" dirty="0"/>
              <a:t>video and audio, </a:t>
            </a:r>
            <a:r>
              <a:rPr lang="en-US" dirty="0">
                <a:solidFill>
                  <a:srgbClr val="000000"/>
                </a:solidFill>
                <a:latin typeface="+mn-lt"/>
                <a:cs typeface="Calibri"/>
              </a:rPr>
              <a:t>i</a:t>
            </a:r>
            <a:r>
              <a:rPr lang="en-US" sz="1200" dirty="0">
                <a:solidFill>
                  <a:srgbClr val="222222"/>
                </a:solidFill>
                <a:latin typeface="Arial"/>
                <a:cs typeface="Arial"/>
              </a:rPr>
              <a:t>n</a:t>
            </a:r>
            <a:r>
              <a:rPr lang="en-US" sz="1200" dirty="0">
                <a:solidFill>
                  <a:srgbClr val="222222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real-time</a:t>
            </a:r>
            <a:r>
              <a:rPr lang="en-US" sz="1200" dirty="0">
                <a:solidFill>
                  <a:srgbClr val="222222"/>
                </a:solidFill>
                <a:latin typeface="Arial"/>
                <a:ea typeface="Times New Roman" panose="02020603050405020304" pitchFamily="18" charset="0"/>
                <a:cs typeface="Arial"/>
              </a:rPr>
              <a:t>. </a:t>
            </a:r>
            <a:r>
              <a:rPr lang="en-US" sz="1200" dirty="0">
                <a:solidFill>
                  <a:srgbClr val="222222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</a:t>
            </a:r>
            <a:r>
              <a:rPr lang="en-US" sz="1200" dirty="0">
                <a:solidFill>
                  <a:srgbClr val="222222"/>
                </a:solidFill>
                <a:latin typeface="Arial"/>
                <a:ea typeface="Times New Roman" panose="02020603050405020304" pitchFamily="18" charset="0"/>
                <a:cs typeface="Arial"/>
              </a:rPr>
              <a:t>This </a:t>
            </a:r>
            <a:r>
              <a:rPr lang="en-US" sz="1200" dirty="0" smtClean="0">
                <a:solidFill>
                  <a:srgbClr val="222222"/>
                </a:solidFill>
                <a:latin typeface="Arial"/>
                <a:ea typeface="Times New Roman" panose="02020603050405020304" pitchFamily="18" charset="0"/>
                <a:cs typeface="Arial"/>
              </a:rPr>
              <a:t>removes </a:t>
            </a:r>
            <a:r>
              <a:rPr lang="en-US" sz="1200" dirty="0">
                <a:solidFill>
                  <a:srgbClr val="222222"/>
                </a:solidFill>
                <a:latin typeface="Arial"/>
                <a:ea typeface="Times New Roman" panose="02020603050405020304" pitchFamily="18" charset="0"/>
                <a:cs typeface="Arial"/>
              </a:rPr>
              <a:t>the need for families to physically attend an enrollment meeting at the Central Enrollment Center.  Virtual</a:t>
            </a:r>
            <a:r>
              <a:rPr lang="en-US" sz="1200" dirty="0">
                <a:solidFill>
                  <a:srgbClr val="222222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meetings are </a:t>
            </a:r>
            <a:r>
              <a:rPr lang="en-US" sz="1200" dirty="0" smtClean="0">
                <a:solidFill>
                  <a:srgbClr val="222222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held </a:t>
            </a:r>
            <a:r>
              <a:rPr lang="en-US" sz="1200" dirty="0">
                <a:solidFill>
                  <a:srgbClr val="222222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professionally and </a:t>
            </a:r>
            <a:r>
              <a:rPr lang="en-US" sz="1200" dirty="0">
                <a:solidFill>
                  <a:srgbClr val="222222"/>
                </a:solidFill>
                <a:latin typeface="Arial"/>
                <a:ea typeface="Times New Roman" panose="02020603050405020304" pitchFamily="18" charset="0"/>
                <a:cs typeface="Arial"/>
              </a:rPr>
              <a:t>confidentially, just as they would be if families physically came to the Enrollment Center.</a:t>
            </a:r>
            <a:endParaRPr lang="en-US" sz="1200" dirty="0">
              <a:solidFill>
                <a:srgbClr val="222222"/>
              </a:solidFill>
              <a:effectLst/>
              <a:latin typeface="Arial"/>
              <a:ea typeface="Times New Roman" panose="02020603050405020304" pitchFamily="18" charset="0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0B08-85EC-4C09-A301-2E32962CF3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427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>
                <a:solidFill>
                  <a:srgbClr val="494949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Families new to Columbus City Schools</a:t>
            </a:r>
            <a:r>
              <a:rPr lang="en-US" sz="1100" dirty="0">
                <a:solidFill>
                  <a:srgbClr val="494949"/>
                </a:solidFill>
                <a:latin typeface="Arial"/>
                <a:ea typeface="Times New Roman" panose="02020603050405020304" pitchFamily="18" charset="0"/>
                <a:cs typeface="Arial"/>
              </a:rPr>
              <a:t>,</a:t>
            </a:r>
            <a:r>
              <a:rPr lang="en-US" sz="1100" dirty="0">
                <a:solidFill>
                  <a:srgbClr val="494949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or re-enrolling back into Columbus City Schools</a:t>
            </a:r>
            <a:r>
              <a:rPr lang="en-US" sz="1100" dirty="0">
                <a:solidFill>
                  <a:srgbClr val="494949"/>
                </a:solidFill>
                <a:latin typeface="Arial"/>
                <a:ea typeface="Times New Roman" panose="02020603050405020304" pitchFamily="18" charset="0"/>
                <a:cs typeface="Arial"/>
              </a:rPr>
              <a:t>,</a:t>
            </a:r>
            <a:r>
              <a:rPr lang="en-US" sz="1100" dirty="0">
                <a:solidFill>
                  <a:srgbClr val="494949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will need to enroll using the CCS Online Registration and schedule an enrollment appointment.  </a:t>
            </a:r>
            <a:r>
              <a:rPr lang="en-US" sz="1100" dirty="0">
                <a:effectLst/>
                <a:latin typeface="Arial"/>
                <a:ea typeface="Calibri" panose="020F0502020204030204" pitchFamily="34" charset="0"/>
                <a:cs typeface="Arial"/>
              </a:rPr>
              <a:t>The main page of the Columbus City Schools' website is where Parents/Guardians </a:t>
            </a:r>
            <a:r>
              <a:rPr lang="en-US" sz="1100" dirty="0">
                <a:latin typeface="Arial"/>
                <a:ea typeface="Calibri" panose="020F0502020204030204" pitchFamily="34" charset="0"/>
                <a:cs typeface="Arial"/>
              </a:rPr>
              <a:t>can </a:t>
            </a:r>
            <a:r>
              <a:rPr lang="en-US" sz="1100" dirty="0" smtClean="0">
                <a:latin typeface="Arial"/>
                <a:ea typeface="Calibri" panose="020F0502020204030204" pitchFamily="34" charset="0"/>
                <a:cs typeface="Arial"/>
              </a:rPr>
              <a:t>find</a:t>
            </a:r>
            <a:r>
              <a:rPr lang="en-US" sz="1100" baseline="0" dirty="0" smtClean="0"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100" dirty="0" smtClean="0">
                <a:effectLst/>
                <a:latin typeface="Arial"/>
                <a:ea typeface="Calibri" panose="020F0502020204030204" pitchFamily="34" charset="0"/>
                <a:cs typeface="Arial"/>
              </a:rPr>
              <a:t>the </a:t>
            </a:r>
            <a:r>
              <a:rPr lang="en-US" sz="1100" dirty="0">
                <a:effectLst/>
                <a:latin typeface="Arial"/>
                <a:ea typeface="Calibri" panose="020F0502020204030204" pitchFamily="34" charset="0"/>
                <a:cs typeface="Arial"/>
              </a:rPr>
              <a:t>Online Registration</a:t>
            </a:r>
            <a:r>
              <a:rPr lang="en-US" sz="1100" dirty="0">
                <a:latin typeface="Arial"/>
                <a:ea typeface="Calibri" panose="020F0502020204030204" pitchFamily="34" charset="0"/>
                <a:cs typeface="Arial"/>
              </a:rPr>
              <a:t> to begin the enrollment process</a:t>
            </a:r>
            <a:r>
              <a:rPr lang="en-US" sz="1100" dirty="0">
                <a:effectLst/>
                <a:latin typeface="Arial"/>
                <a:ea typeface="Calibri" panose="020F0502020204030204" pitchFamily="34" charset="0"/>
                <a:cs typeface="Arial"/>
              </a:rPr>
              <a:t>.</a:t>
            </a:r>
            <a:r>
              <a:rPr lang="en-US" sz="1100" dirty="0">
                <a:latin typeface="Arial"/>
                <a:ea typeface="Calibri" panose="020F0502020204030204" pitchFamily="34" charset="0"/>
                <a:cs typeface="Arial"/>
              </a:rPr>
              <a:t> </a:t>
            </a:r>
            <a:r>
              <a:rPr lang="en-US" sz="1100" dirty="0"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The "Enroll Now" heading, located on the main page of the website, will guide families to the Online Registration portal.  Located with the "Enroll Now" page are instructions and a series of menu tabs that list various CCS Enrollment </a:t>
            </a:r>
            <a:r>
              <a:rPr lang="en-US" sz="1100" dirty="0" smtClean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options.</a:t>
            </a:r>
            <a:endParaRPr lang="en-US" sz="11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780B08-85EC-4C09-A301-2E32962CF3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37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ffectLst/>
                <a:latin typeface="Arial"/>
                <a:ea typeface="Calibri" panose="020F0502020204030204" pitchFamily="34" charset="0"/>
                <a:cs typeface="Arial"/>
              </a:rPr>
              <a:t>Once the "Enroll Now" heading is selected, the Enrollment Page opens and contains </a:t>
            </a:r>
            <a:r>
              <a:rPr lang="en-US" sz="1200" dirty="0" smtClean="0">
                <a:effectLst/>
                <a:latin typeface="Arial"/>
                <a:ea typeface="Calibri" panose="020F0502020204030204" pitchFamily="34" charset="0"/>
                <a:cs typeface="Arial"/>
              </a:rPr>
              <a:t>important </a:t>
            </a:r>
            <a:r>
              <a:rPr lang="en-US" sz="1200" dirty="0">
                <a:effectLst/>
                <a:latin typeface="Arial"/>
                <a:ea typeface="Calibri" panose="020F0502020204030204" pitchFamily="34" charset="0"/>
                <a:cs typeface="Arial"/>
              </a:rPr>
              <a:t>enrollment information. Detailed instructions about Columbus City Schools enrollment procedures are </a:t>
            </a:r>
            <a:r>
              <a:rPr lang="en-US" dirty="0">
                <a:latin typeface="Arial"/>
                <a:ea typeface="Calibri" panose="020F0502020204030204" pitchFamily="34" charset="0"/>
                <a:cs typeface="Arial"/>
              </a:rPr>
              <a:t>also provided</a:t>
            </a:r>
            <a:r>
              <a:rPr lang="en-US" sz="1200" dirty="0">
                <a:effectLst/>
                <a:latin typeface="Arial"/>
                <a:ea typeface="Calibri" panose="020F0502020204030204" pitchFamily="34" charset="0"/>
                <a:cs typeface="Arial"/>
              </a:rPr>
              <a:t>. Applicants are encouraged to </a:t>
            </a:r>
            <a:r>
              <a:rPr lang="en-US" sz="1200" dirty="0" smtClean="0">
                <a:effectLst/>
                <a:latin typeface="Arial"/>
                <a:ea typeface="Calibri" panose="020F0502020204030204" pitchFamily="34" charset="0"/>
                <a:cs typeface="Arial"/>
              </a:rPr>
              <a:t>review</a:t>
            </a:r>
            <a:r>
              <a:rPr lang="en-US" sz="1200" baseline="0" dirty="0" smtClean="0">
                <a:effectLst/>
                <a:latin typeface="Arial"/>
                <a:ea typeface="Calibri" panose="020F0502020204030204" pitchFamily="34" charset="0"/>
                <a:cs typeface="Arial"/>
              </a:rPr>
              <a:t> and explore</a:t>
            </a:r>
            <a:r>
              <a:rPr lang="en-US" sz="1200" dirty="0" smtClean="0"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200" dirty="0">
                <a:effectLst/>
                <a:latin typeface="Arial"/>
                <a:ea typeface="Calibri" panose="020F0502020204030204" pitchFamily="34" charset="0"/>
                <a:cs typeface="Arial"/>
              </a:rPr>
              <a:t>the information contained on the enrollment page to become familiar with enrollment processes and to access the Online Registration Portal.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0B08-85EC-4C09-A301-2E32962CF3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80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After reviewing the information provided about enrollment, click the Speedy Pass button to begin registration. </a:t>
            </a:r>
            <a:r>
              <a:rPr lang="en-US"/>
              <a:t> 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0B08-85EC-4C09-A301-2E32962CF3F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01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will be asked a few questions and must provide an email address.  </a:t>
            </a:r>
            <a:endParaRPr lang="en-US" b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0B08-85EC-4C09-A301-2E32962CF3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70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system will then send you a verification email with a link to log into to complete registration. You will navigate through a series of pages where you will be asked demographic information about your household.</a:t>
            </a:r>
            <a:r>
              <a:rPr lang="en-US">
                <a:cs typeface="Calibri"/>
              </a:rPr>
              <a:t>  </a:t>
            </a:r>
            <a:endParaRPr lang="en-US" b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0B08-85EC-4C09-A301-2E32962CF3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217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494949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While completing the Online Registration, the required enrollment documents must be uploaded within the Online Registration application</a:t>
            </a:r>
            <a:r>
              <a:rPr lang="en-US">
                <a:solidFill>
                  <a:srgbClr val="494949"/>
                </a:solidFill>
                <a:latin typeface="Arial"/>
                <a:ea typeface="Times New Roman" panose="02020603050405020304" pitchFamily="18" charset="0"/>
                <a:cs typeface="Arial"/>
              </a:rPr>
              <a:t>.</a:t>
            </a:r>
            <a:endParaRPr lang="en-US">
              <a:solidFill>
                <a:srgbClr val="494949"/>
              </a:solidFill>
              <a:latin typeface="Arial"/>
              <a:cs typeface="Arial"/>
            </a:endParaRPr>
          </a:p>
          <a:p>
            <a:pPr marL="0" marR="0"/>
            <a:endParaRPr lang="en-US" sz="1200">
              <a:solidFill>
                <a:srgbClr val="494949"/>
              </a:solidFill>
              <a:effectLst/>
              <a:latin typeface="Arial"/>
              <a:ea typeface="Times New Roman" panose="02020603050405020304" pitchFamily="18" charset="0"/>
              <a:cs typeface="Arial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0B08-85EC-4C09-A301-2E32962CF3F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52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last page of the Online Registration, has a button that says Click Here to Make an Appointment.  Once you click that button it will take you to the program to schedule your virtual appointment.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0B08-85EC-4C09-A301-2E32962CF3F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4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2345051-2045-45DA-935E-2E3CA1A69ADC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6066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29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945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PIA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7" y="8793"/>
            <a:ext cx="12177143" cy="685213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77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COLO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7" y="8793"/>
            <a:ext cx="12177143" cy="685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E5303-C2EB-42DC-A6E9-700862D71B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9FED6-5643-491D-A880-49ECC1D2F6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5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IA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7" y="8793"/>
            <a:ext cx="12177143" cy="685213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E5303-C2EB-42DC-A6E9-700862D71B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9FED6-5643-491D-A880-49ECC1D2F6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504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E5303-C2EB-42DC-A6E9-700862D71B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9FED6-5643-491D-A880-49ECC1D2F6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648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COLO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7" y="8793"/>
            <a:ext cx="12177143" cy="685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E5303-C2EB-42DC-A6E9-700862D71B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9FED6-5643-491D-A880-49ECC1D2F6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168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IA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7" y="8793"/>
            <a:ext cx="12177143" cy="685213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E5303-C2EB-42DC-A6E9-700862D71B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9FED6-5643-491D-A880-49ECC1D2F6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660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E5303-C2EB-42DC-A6E9-700862D71B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9FED6-5643-491D-A880-49ECC1D2F6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978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16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501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474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117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842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528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74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771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2345051-2045-45DA-935E-2E3CA1A69ADC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893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905" r:id="rId1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85000"/>
                <a:lumOff val="1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E5303-C2EB-42DC-A6E9-700862D71B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9FED6-5643-491D-A880-49ECC1D2F6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3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85000"/>
                <a:lumOff val="1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E5303-C2EB-42DC-A6E9-700862D71B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9FED6-5643-491D-A880-49ECC1D2F6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683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5.m4a"/><Relationship Id="rId7" Type="http://schemas.openxmlformats.org/officeDocument/2006/relationships/image" Target="../media/image12.pn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.png"/><Relationship Id="rId3" Type="http://schemas.openxmlformats.org/officeDocument/2006/relationships/audio" Target="../media/media7.m4a"/><Relationship Id="rId7" Type="http://schemas.microsoft.com/office/2007/relationships/hdphoto" Target="../media/hdphoto1.wdp"/><Relationship Id="rId12" Type="http://schemas.openxmlformats.org/officeDocument/2006/relationships/image" Target="../media/image17.png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9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8.jpeg"/><Relationship Id="rId11" Type="http://schemas.openxmlformats.org/officeDocument/2006/relationships/image" Target="../media/image6.png"/><Relationship Id="rId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offee_ca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628" y="2311925"/>
            <a:ext cx="2866831" cy="2709156"/>
          </a:xfrm>
          <a:prstGeom prst="rect">
            <a:avLst/>
          </a:prstGeom>
          <a:effectLst>
            <a:outerShdw blurRad="266700" dist="127000" dir="5400000" algn="t" rotWithShape="0">
              <a:prstClr val="black">
                <a:alpha val="80000"/>
              </a:prstClr>
            </a:outerShdw>
          </a:effectLst>
        </p:spPr>
      </p:pic>
      <p:sp>
        <p:nvSpPr>
          <p:cNvPr id="36" name="TextBox 35"/>
          <p:cNvSpPr txBox="1"/>
          <p:nvPr/>
        </p:nvSpPr>
        <p:spPr>
          <a:xfrm>
            <a:off x="2170607" y="56584"/>
            <a:ext cx="820782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9050">
                  <a:solidFill>
                    <a:prstClr val="black">
                      <a:alpha val="50000"/>
                    </a:prstClr>
                  </a:solidFill>
                  <a:round/>
                </a:ln>
                <a:gradFill>
                  <a:gsLst>
                    <a:gs pos="100000">
                      <a:srgbClr val="DADADA"/>
                    </a:gs>
                    <a:gs pos="0">
                      <a:srgbClr val="F1F1F1"/>
                    </a:gs>
                    <a:gs pos="45000">
                      <a:prstClr val="white"/>
                    </a:gs>
                  </a:gsLst>
                  <a:lin ang="0" scaled="0"/>
                </a:gradFill>
                <a:effectLst>
                  <a:outerShdw blurRad="114300" dist="88900" dir="5400000" algn="tr" rotWithShape="0">
                    <a:prstClr val="black">
                      <a:alpha val="90000"/>
                    </a:prstClr>
                  </a:outerShdw>
                </a:effectLst>
                <a:uLnTx/>
                <a:uFillTx/>
                <a:latin typeface="Lobster" panose="02000506000000020003" pitchFamily="2" charset="0"/>
                <a:ea typeface="+mn-ea"/>
                <a:cs typeface="+mn-cs"/>
              </a:rPr>
              <a:t>Virtual Enrollment Process</a:t>
            </a:r>
          </a:p>
        </p:txBody>
      </p:sp>
      <p:pic>
        <p:nvPicPr>
          <p:cNvPr id="10" name="lapto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2252">
            <a:off x="1050677" y="1567381"/>
            <a:ext cx="7281368" cy="4809993"/>
          </a:xfrm>
          <a:prstGeom prst="rect">
            <a:avLst/>
          </a:prstGeom>
          <a:effectLst>
            <a:outerShdw blurRad="139700" dist="63500" dir="2400000" sx="101000" sy="101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2" descr="https://lh5.googleusercontent.com/FRCKaG4RqMyMjNIx-OdXnyzn6ibEwMHhJYyQMz365UGx2rQzkGSOspnsg1r8dhOK2gV6WefAamaxUFJoJLUY9P05fTmT5VH15E2B0kQA912lqdzU_iSlTdBQZwF1uhOg6y3IWTA6yiI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199" y="5701852"/>
            <a:ext cx="2795502" cy="53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06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82"/>
    </mc:Choice>
    <mc:Fallback>
      <p:transition spd="slow" advTm="8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able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2890">
            <a:off x="2961635" y="719235"/>
            <a:ext cx="6908869" cy="5319732"/>
          </a:xfrm>
          <a:prstGeom prst="rect">
            <a:avLst/>
          </a:prstGeom>
          <a:effectLst>
            <a:outerShdw blurRad="215900" dist="76200" dir="7200000" algn="t" rotWithShape="0">
              <a:prstClr val="black">
                <a:alpha val="77000"/>
              </a:prstClr>
            </a:outerShdw>
          </a:effectLst>
        </p:spPr>
      </p:pic>
      <p:pic>
        <p:nvPicPr>
          <p:cNvPr id="31" name="coffee_ca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038600"/>
            <a:ext cx="2866831" cy="2709156"/>
          </a:xfrm>
          <a:prstGeom prst="rect">
            <a:avLst/>
          </a:prstGeom>
          <a:effectLst>
            <a:outerShdw blurRad="266700" dist="127000" dir="5400000" algn="t" rotWithShape="0">
              <a:prstClr val="black">
                <a:alpha val="8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82681">
            <a:off x="3644834" y="1264659"/>
            <a:ext cx="5584069" cy="429302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7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8268">
        <p14:prism/>
      </p:transition>
    </mc:Choice>
    <mc:Fallback>
      <p:transition spd="slow" advTm="282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3314" y="-80318"/>
            <a:ext cx="12591536" cy="706806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73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63"/>
    </mc:Choice>
    <mc:Fallback>
      <p:transition spd="slow" advTm="6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2103" y="-148281"/>
            <a:ext cx="12486503" cy="722641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97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99"/>
    </mc:Choice>
    <mc:Fallback>
      <p:transition spd="slow" advTm="4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1530" y="-117390"/>
            <a:ext cx="12542108" cy="71420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8351"/>
            <a:ext cx="3655742" cy="48743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438" y="2591429"/>
            <a:ext cx="2057086" cy="411417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06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14"/>
    </mc:Choice>
    <mc:Fallback>
      <p:transition spd="slow" advTm="17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4883" y="-259491"/>
            <a:ext cx="12750494" cy="749437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45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45"/>
    </mc:Choice>
    <mc:Fallback>
      <p:transition spd="slow" advTm="31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/>
              <a:t>THANK YOU FOR TAKING THE TIME TO VISIT AND TOUR THE COLUMBUS CITY SCHOOLS’ VIRTUAL ENROLLMENT SITE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72706" y="2286000"/>
            <a:ext cx="4022725" cy="402272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39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14"/>
    </mc:Choice>
    <mc:Fallback>
      <p:transition spd="slow" advTm="8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offee_ca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22" y="4120099"/>
            <a:ext cx="2866831" cy="2709156"/>
          </a:xfrm>
          <a:prstGeom prst="rect">
            <a:avLst/>
          </a:prstGeom>
          <a:effectLst>
            <a:outerShdw blurRad="266700" dist="127000" dir="5400000" algn="t" rotWithShape="0">
              <a:prstClr val="black">
                <a:alpha val="80000"/>
              </a:prstClr>
            </a:outerShdw>
          </a:effectLst>
        </p:spPr>
      </p:pic>
      <p:pic>
        <p:nvPicPr>
          <p:cNvPr id="33" name="table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85706">
            <a:off x="4474172" y="1710699"/>
            <a:ext cx="5624074" cy="4330458"/>
          </a:xfrm>
          <a:prstGeom prst="rect">
            <a:avLst/>
          </a:prstGeom>
          <a:effectLst>
            <a:outerShdw blurRad="215900" dist="76200" dir="7200000" algn="t" rotWithShape="0">
              <a:prstClr val="black">
                <a:alpha val="77000"/>
              </a:prstClr>
            </a:outerShdw>
          </a:effectLst>
        </p:spPr>
      </p:pic>
      <p:pic>
        <p:nvPicPr>
          <p:cNvPr id="32" name="phon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5114">
            <a:off x="3349152" y="2665016"/>
            <a:ext cx="1999440" cy="3955032"/>
          </a:xfrm>
          <a:prstGeom prst="rect">
            <a:avLst/>
          </a:prstGeom>
          <a:effectLst>
            <a:outerShdw blurRad="215900" dist="76200" dir="7200000" algn="t" rotWithShape="0">
              <a:prstClr val="black">
                <a:alpha val="77000"/>
              </a:prstClr>
            </a:outerShdw>
          </a:effectLst>
        </p:spPr>
      </p:pic>
      <p:sp>
        <p:nvSpPr>
          <p:cNvPr id="36" name="TextBox 35"/>
          <p:cNvSpPr txBox="1"/>
          <p:nvPr/>
        </p:nvSpPr>
        <p:spPr>
          <a:xfrm>
            <a:off x="2590800" y="56586"/>
            <a:ext cx="708660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9050">
                  <a:solidFill>
                    <a:prstClr val="black">
                      <a:alpha val="50000"/>
                    </a:prstClr>
                  </a:solidFill>
                  <a:round/>
                </a:ln>
                <a:gradFill>
                  <a:gsLst>
                    <a:gs pos="100000">
                      <a:srgbClr val="DADADA"/>
                    </a:gs>
                    <a:gs pos="0">
                      <a:srgbClr val="F1F1F1"/>
                    </a:gs>
                    <a:gs pos="45000">
                      <a:prstClr val="white"/>
                    </a:gs>
                  </a:gsLst>
                  <a:lin ang="0" scaled="0"/>
                </a:gradFill>
                <a:effectLst>
                  <a:outerShdw blurRad="114300" dist="88900" dir="5400000" algn="tr" rotWithShape="0">
                    <a:prstClr val="black">
                      <a:alpha val="90000"/>
                    </a:prstClr>
                  </a:outerShdw>
                </a:effectLst>
                <a:uLnTx/>
                <a:uFillTx/>
                <a:latin typeface="Lobster" panose="02000506000000020003" pitchFamily="2" charset="0"/>
                <a:ea typeface="+mn-ea"/>
                <a:cs typeface="+mn-cs"/>
              </a:rPr>
              <a:t>Virtual Enrollment Process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8899">
            <a:off x="3469636" y="3711631"/>
            <a:ext cx="1514859" cy="15148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404092">
            <a:off x="6070297" y="2301096"/>
            <a:ext cx="2590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Complete Enrollment from the comfort of your own home or anywhere there is internet service.</a:t>
            </a:r>
          </a:p>
        </p:txBody>
      </p:sp>
      <p:pic>
        <p:nvPicPr>
          <p:cNvPr id="15" name="Picture 2" descr="https://lh5.googleusercontent.com/FRCKaG4RqMyMjNIx-OdXnyzn6ibEwMHhJYyQMz365UGx2rQzkGSOspnsg1r8dhOK2gV6WefAamaxUFJoJLUY9P05fTmT5VH15E2B0kQA912lqdzU_iSlTdBQZwF1uhOg6y3IWTA6yiI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883" y="5747946"/>
            <a:ext cx="2920303" cy="56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82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97"/>
    </mc:Choice>
    <mc:Fallback>
      <p:transition spd="slow" advTm="42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8FE98D-C091-42CF-A112-10F41194CB1B}"/>
              </a:ext>
            </a:extLst>
          </p:cNvPr>
          <p:cNvPicPr/>
          <p:nvPr/>
        </p:nvPicPr>
        <p:blipFill rotWithShape="1">
          <a:blip r:embed="rId5"/>
          <a:srcRect t="11173" r="1157" b="9341"/>
          <a:stretch/>
        </p:blipFill>
        <p:spPr bwMode="auto">
          <a:xfrm>
            <a:off x="-38099" y="0"/>
            <a:ext cx="122682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062A2D03-046E-475E-A400-DDDF884E1408}"/>
              </a:ext>
            </a:extLst>
          </p:cNvPr>
          <p:cNvSpPr/>
          <p:nvPr/>
        </p:nvSpPr>
        <p:spPr>
          <a:xfrm>
            <a:off x="6902195" y="786383"/>
            <a:ext cx="981075" cy="3429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98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95"/>
    </mc:Choice>
    <mc:Fallback>
      <p:transition spd="slow" advTm="34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able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2890">
            <a:off x="2961635" y="719235"/>
            <a:ext cx="6908869" cy="5319732"/>
          </a:xfrm>
          <a:prstGeom prst="rect">
            <a:avLst/>
          </a:prstGeom>
          <a:effectLst>
            <a:outerShdw blurRad="215900" dist="76200" dir="7200000" algn="t" rotWithShape="0">
              <a:prstClr val="black">
                <a:alpha val="77000"/>
              </a:prstClr>
            </a:outerShdw>
          </a:effectLst>
        </p:spPr>
      </p:pic>
      <p:pic>
        <p:nvPicPr>
          <p:cNvPr id="31" name="coffee_ca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038600"/>
            <a:ext cx="2866831" cy="2709156"/>
          </a:xfrm>
          <a:prstGeom prst="rect">
            <a:avLst/>
          </a:prstGeom>
          <a:effectLst>
            <a:outerShdw blurRad="266700" dist="127000" dir="5400000" algn="t" rotWithShape="0">
              <a:prstClr val="black">
                <a:alpha val="8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86353B-6F6F-4F2B-A4FC-46ECBE90E2DF}"/>
              </a:ext>
            </a:extLst>
          </p:cNvPr>
          <p:cNvPicPr/>
          <p:nvPr/>
        </p:nvPicPr>
        <p:blipFill rotWithShape="1">
          <a:blip r:embed="rId7"/>
          <a:srcRect t="9815" r="1" b="7418"/>
          <a:stretch/>
        </p:blipFill>
        <p:spPr bwMode="auto">
          <a:xfrm rot="311384">
            <a:off x="3667583" y="1301953"/>
            <a:ext cx="5443675" cy="4091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84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04"/>
    </mc:Choice>
    <mc:Fallback>
      <p:transition spd="slow" advTm="38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on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8649">
            <a:off x="5385558" y="1171440"/>
            <a:ext cx="2434932" cy="4816466"/>
          </a:xfrm>
          <a:prstGeom prst="rect">
            <a:avLst/>
          </a:prstGeom>
          <a:effectLst>
            <a:outerShdw blurRad="215900" dist="76200" dir="7200000" algn="t" rotWithShape="0">
              <a:prstClr val="black">
                <a:alpha val="77000"/>
              </a:prstClr>
            </a:outerShdw>
          </a:effectLst>
        </p:spPr>
      </p:pic>
      <p:pic>
        <p:nvPicPr>
          <p:cNvPr id="11" name="coffee_dark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81" y="474562"/>
            <a:ext cx="2795678" cy="2641915"/>
          </a:xfrm>
          <a:prstGeom prst="rect">
            <a:avLst/>
          </a:prstGeom>
          <a:effectLst>
            <a:outerShdw blurRad="266700" dist="127000" dir="5400000" algn="t" rotWithShape="0">
              <a:prstClr val="black">
                <a:alpha val="8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64693">
            <a:off x="5912461" y="2628667"/>
            <a:ext cx="1381125" cy="14668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0852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77"/>
    </mc:Choice>
    <mc:Fallback>
      <p:transition spd="slow" advTm="18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3568" y="-105032"/>
            <a:ext cx="12480325" cy="710945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23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94"/>
    </mc:Choice>
    <mc:Fallback>
      <p:transition spd="slow" advTm="19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oots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40" y="3920358"/>
            <a:ext cx="5497340" cy="2937641"/>
          </a:xfrm>
          <a:prstGeom prst="rect">
            <a:avLst/>
          </a:prstGeom>
          <a:effectLst>
            <a:outerShdw blurRad="266700" dist="127000" dir="5400000" algn="t" rotWithShape="0">
              <a:prstClr val="black">
                <a:alpha val="80000"/>
              </a:prstClr>
            </a:outerShdw>
          </a:effectLst>
        </p:spPr>
      </p:pic>
      <p:pic>
        <p:nvPicPr>
          <p:cNvPr id="5" name="table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82592" y="799208"/>
            <a:ext cx="5624074" cy="4330458"/>
          </a:xfrm>
          <a:prstGeom prst="rect">
            <a:avLst/>
          </a:prstGeom>
          <a:effectLst>
            <a:outerShdw blurRad="215900" dist="76200" dir="7200000" algn="t" rotWithShape="0">
              <a:prstClr val="black">
                <a:alpha val="77000"/>
              </a:prstClr>
            </a:outerShdw>
          </a:effectLst>
        </p:spPr>
      </p:pic>
      <p:pic>
        <p:nvPicPr>
          <p:cNvPr id="8" name="laptop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40761"/>
            <a:ext cx="6290689" cy="4155561"/>
          </a:xfrm>
          <a:prstGeom prst="rect">
            <a:avLst/>
          </a:prstGeom>
          <a:effectLst>
            <a:outerShdw blurRad="139700" dist="63500" dir="2400000" sx="101000" sy="101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5882" y="724829"/>
            <a:ext cx="3457494" cy="4572001"/>
          </a:xfrm>
          <a:prstGeom prst="rect">
            <a:avLst/>
          </a:prstGeom>
        </p:spPr>
      </p:pic>
      <p:pic>
        <p:nvPicPr>
          <p:cNvPr id="4" name="phon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138" y="340728"/>
            <a:ext cx="1999440" cy="3955032"/>
          </a:xfrm>
          <a:prstGeom prst="rect">
            <a:avLst/>
          </a:prstGeom>
          <a:effectLst>
            <a:outerShdw blurRad="215900" dist="76200" dir="7200000" algn="t" rotWithShape="0">
              <a:prstClr val="black">
                <a:alpha val="77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69552" y="802888"/>
            <a:ext cx="1773044" cy="302198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5822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74"/>
    </mc:Choice>
    <mc:Fallback>
      <p:transition spd="slow" advTm="14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ffee_dark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2795678" cy="2641915"/>
          </a:xfrm>
          <a:prstGeom prst="rect">
            <a:avLst/>
          </a:prstGeom>
          <a:effectLst>
            <a:outerShdw blurRad="266700" dist="127000" dir="5400000" algn="t" rotWithShape="0">
              <a:prstClr val="black">
                <a:alpha val="8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4169">
            <a:off x="205320" y="1857403"/>
            <a:ext cx="5007936" cy="32017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50080" y="5272234"/>
            <a:ext cx="2292350" cy="723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748044"/>
            <a:ext cx="5932449" cy="4090952"/>
          </a:xfrm>
          <a:prstGeom prst="rect">
            <a:avLst/>
          </a:prstGeom>
        </p:spPr>
      </p:pic>
      <p:pic>
        <p:nvPicPr>
          <p:cNvPr id="6" name="laptop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149">
            <a:off x="5432243" y="680382"/>
            <a:ext cx="7281368" cy="4809993"/>
          </a:xfrm>
          <a:prstGeom prst="rect">
            <a:avLst/>
          </a:prstGeom>
          <a:effectLst>
            <a:outerShdw blurRad="139700" dist="63500" dir="2400000" sx="101000" sy="101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executive p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00901">
            <a:off x="3375587" y="4802493"/>
            <a:ext cx="3091405" cy="328873"/>
          </a:xfrm>
          <a:prstGeom prst="rect">
            <a:avLst/>
          </a:prstGeom>
          <a:effectLst>
            <a:outerShdw blurRad="88900" dist="63500" dir="5400000" algn="t" rotWithShape="0">
              <a:prstClr val="black">
                <a:alpha val="80000"/>
              </a:prstClr>
            </a:outerShdw>
          </a:effec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62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95"/>
    </mc:Choice>
    <mc:Fallback>
      <p:transition spd="slow" advTm="10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6816" y="-111211"/>
            <a:ext cx="12492681" cy="708042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33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60"/>
    </mc:Choice>
    <mc:Fallback>
      <p:transition spd="slow" advTm="22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sleek_element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FCC00"/>
      </a:accent2>
      <a:accent3>
        <a:srgbClr val="080808"/>
      </a:accent3>
      <a:accent4>
        <a:srgbClr val="EFD643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sleek_element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FCC00"/>
      </a:accent2>
      <a:accent3>
        <a:srgbClr val="080808"/>
      </a:accent3>
      <a:accent4>
        <a:srgbClr val="EFD643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608649C8288042840692B1C2F204B0" ma:contentTypeVersion="13" ma:contentTypeDescription="Create a new document." ma:contentTypeScope="" ma:versionID="25ae00a767b8a10af915453a3d377d79">
  <xsd:schema xmlns:xsd="http://www.w3.org/2001/XMLSchema" xmlns:xs="http://www.w3.org/2001/XMLSchema" xmlns:p="http://schemas.microsoft.com/office/2006/metadata/properties" xmlns:ns3="1b29cce6-c01a-477d-9007-fc484ed5f1e0" xmlns:ns4="61ad9455-3568-4ff5-85f5-720162f6100b" targetNamespace="http://schemas.microsoft.com/office/2006/metadata/properties" ma:root="true" ma:fieldsID="81fa7eb5564bb1c7cf630e0a1ca4fbe5" ns3:_="" ns4:_="">
    <xsd:import namespace="1b29cce6-c01a-477d-9007-fc484ed5f1e0"/>
    <xsd:import namespace="61ad9455-3568-4ff5-85f5-720162f6100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EventHashCode" minOccurs="0"/>
                <xsd:element ref="ns4:MediaServiceGenerationTime" minOccurs="0"/>
                <xsd:element ref="ns4:MediaServiceDateTaken" minOccurs="0"/>
                <xsd:element ref="ns4:MediaServiceAutoTags" minOccurs="0"/>
                <xsd:element ref="ns4:MediaServiceAutoKeyPoints" minOccurs="0"/>
                <xsd:element ref="ns4:MediaServiceKeyPoints" minOccurs="0"/>
                <xsd:element ref="ns4:MediaServiceOCR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29cce6-c01a-477d-9007-fc484ed5f1e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ad9455-3568-4ff5-85f5-720162f610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BA2EF2-A322-4414-9483-8B8C1857B078}">
  <ds:schemaRefs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2006/documentManagement/types"/>
    <ds:schemaRef ds:uri="61ad9455-3568-4ff5-85f5-720162f6100b"/>
    <ds:schemaRef ds:uri="http://schemas.microsoft.com/office/infopath/2007/PartnerControls"/>
    <ds:schemaRef ds:uri="1b29cce6-c01a-477d-9007-fc484ed5f1e0"/>
  </ds:schemaRefs>
</ds:datastoreItem>
</file>

<file path=customXml/itemProps2.xml><?xml version="1.0" encoding="utf-8"?>
<ds:datastoreItem xmlns:ds="http://schemas.openxmlformats.org/officeDocument/2006/customXml" ds:itemID="{09EEEC25-C4BF-4C89-BC82-D1BC3E138E1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BC32089-EEF1-428F-9237-E25BDFABFC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29cce6-c01a-477d-9007-fc484ed5f1e0"/>
    <ds:schemaRef ds:uri="61ad9455-3568-4ff5-85f5-720162f610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710</TotalTime>
  <Words>408</Words>
  <Application>Microsoft Office PowerPoint</Application>
  <PresentationFormat>Widescreen</PresentationFormat>
  <Paragraphs>39</Paragraphs>
  <Slides>15</Slides>
  <Notes>14</Notes>
  <HiddenSlides>0</HiddenSlides>
  <MMClips>15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Calibri</vt:lpstr>
      <vt:lpstr>Impact</vt:lpstr>
      <vt:lpstr>Lobster</vt:lpstr>
      <vt:lpstr>Tahoma</vt:lpstr>
      <vt:lpstr>Times New Roman</vt:lpstr>
      <vt:lpstr>Tw Cen MT</vt:lpstr>
      <vt:lpstr>Tw Cen MT Condensed</vt:lpstr>
      <vt:lpstr>Wingdings 3</vt:lpstr>
      <vt:lpstr>Integral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TAKING THE TIME TO VISIT AND TOUR THE COLUMBUS CITY SCHOOLS’ VIRTUAL ENROLLMENT SITE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Taylor</dc:creator>
  <cp:lastModifiedBy>Mairame M Daff</cp:lastModifiedBy>
  <cp:revision>20</cp:revision>
  <dcterms:created xsi:type="dcterms:W3CDTF">2020-07-10T17:31:03Z</dcterms:created>
  <dcterms:modified xsi:type="dcterms:W3CDTF">2020-12-14T03:30:59Z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0x01010080608649C8288042840692B1C2F204B0</vt:lpwstr>
  </property>
</Properties>
</file>